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8" r:id="rId4"/>
    <p:sldId id="273" r:id="rId5"/>
    <p:sldId id="257" r:id="rId6"/>
    <p:sldId id="285" r:id="rId7"/>
    <p:sldId id="279" r:id="rId8"/>
    <p:sldId id="282" r:id="rId9"/>
    <p:sldId id="281" r:id="rId10"/>
    <p:sldId id="283" r:id="rId11"/>
    <p:sldId id="286" r:id="rId12"/>
    <p:sldId id="284" r:id="rId13"/>
    <p:sldId id="276" r:id="rId14"/>
    <p:sldId id="258" r:id="rId15"/>
    <p:sldId id="263" r:id="rId16"/>
    <p:sldId id="288" r:id="rId17"/>
    <p:sldId id="265" r:id="rId18"/>
    <p:sldId id="287" r:id="rId19"/>
    <p:sldId id="274" r:id="rId20"/>
    <p:sldId id="259" r:id="rId21"/>
    <p:sldId id="269" r:id="rId22"/>
    <p:sldId id="270" r:id="rId23"/>
    <p:sldId id="271" r:id="rId24"/>
    <p:sldId id="275" r:id="rId25"/>
    <p:sldId id="272" r:id="rId26"/>
    <p:sldId id="267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 i="0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Mean Precipitation (mm)</a:t>
            </a:r>
          </a:p>
        </c:rich>
      </c:tx>
      <c:overlay val="0"/>
      <c:spPr>
        <a:solidFill>
          <a:schemeClr val="accent2">
            <a:lumMod val="60000"/>
            <a:lumOff val="4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Rainfall (mm)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Octomber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12.01</c:v>
                </c:pt>
                <c:pt idx="1">
                  <c:v>3.12</c:v>
                </c:pt>
                <c:pt idx="2">
                  <c:v>21.61</c:v>
                </c:pt>
                <c:pt idx="3">
                  <c:v>40.799999999999997</c:v>
                </c:pt>
                <c:pt idx="4">
                  <c:v>112.18</c:v>
                </c:pt>
                <c:pt idx="5">
                  <c:v>284.64999999999998</c:v>
                </c:pt>
                <c:pt idx="6">
                  <c:v>579.5</c:v>
                </c:pt>
                <c:pt idx="7">
                  <c:v>311.14</c:v>
                </c:pt>
                <c:pt idx="8">
                  <c:v>328.04</c:v>
                </c:pt>
                <c:pt idx="9">
                  <c:v>134</c:v>
                </c:pt>
                <c:pt idx="10">
                  <c:v>90.64</c:v>
                </c:pt>
                <c:pt idx="11">
                  <c:v>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6-4E9E-ABD5-B43888A2D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3914536"/>
        <c:axId val="603914176"/>
      </c:barChart>
      <c:catAx>
        <c:axId val="603914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b="1" i="0" baseline="0">
                    <a:latin typeface="Times New Roman" panose="02020603050405020304" pitchFamily="18" charset="0"/>
                  </a:rPr>
                  <a:t>Months_2021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603914176"/>
        <c:crosses val="autoZero"/>
        <c:auto val="1"/>
        <c:lblAlgn val="ctr"/>
        <c:lblOffset val="100"/>
        <c:noMultiLvlLbl val="0"/>
      </c:catAx>
      <c:valAx>
        <c:axId val="60391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b="1" i="0" baseline="0">
                    <a:latin typeface="Times New Roman" panose="02020603050405020304" pitchFamily="18" charset="0"/>
                  </a:rPr>
                  <a:t>Precipitation in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603914536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Mean AET (mm</a:t>
            </a:r>
            <a:r>
              <a:rPr lang="en-US"/>
              <a:t>)</a:t>
            </a:r>
          </a:p>
        </c:rich>
      </c:tx>
      <c:overlay val="0"/>
      <c:spPr>
        <a:solidFill>
          <a:schemeClr val="accent2">
            <a:lumMod val="60000"/>
            <a:lumOff val="4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Mean AET (mm)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Sheet2!$A$2:$A$13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Octomber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Sheet2!$B$2:$B$13</c:f>
              <c:numCache>
                <c:formatCode>General</c:formatCode>
                <c:ptCount val="12"/>
                <c:pt idx="0">
                  <c:v>63.58</c:v>
                </c:pt>
                <c:pt idx="1">
                  <c:v>65.599999999999994</c:v>
                </c:pt>
                <c:pt idx="2">
                  <c:v>78.900000000000006</c:v>
                </c:pt>
                <c:pt idx="3">
                  <c:v>68.19</c:v>
                </c:pt>
                <c:pt idx="4">
                  <c:v>36.880000000000003</c:v>
                </c:pt>
                <c:pt idx="5">
                  <c:v>35.01</c:v>
                </c:pt>
                <c:pt idx="6">
                  <c:v>23.39</c:v>
                </c:pt>
                <c:pt idx="7">
                  <c:v>63.25</c:v>
                </c:pt>
                <c:pt idx="8">
                  <c:v>61.98</c:v>
                </c:pt>
                <c:pt idx="9">
                  <c:v>85.88</c:v>
                </c:pt>
                <c:pt idx="10">
                  <c:v>53.55</c:v>
                </c:pt>
                <c:pt idx="11">
                  <c:v>51.74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2-45FB-AE36-33879CA59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8871224"/>
        <c:axId val="358872664"/>
      </c:barChart>
      <c:catAx>
        <c:axId val="358871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 i="0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Months 2021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358872664"/>
        <c:crosses val="autoZero"/>
        <c:auto val="1"/>
        <c:lblAlgn val="ctr"/>
        <c:lblOffset val="100"/>
        <c:noMultiLvlLbl val="0"/>
      </c:catAx>
      <c:valAx>
        <c:axId val="35887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b="1" i="0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AET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358871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C722-2A04-6A3D-D402-C31C97C5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AC658-9B6B-955D-43EF-6F00DBAB1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A5685-2D96-B66F-2F41-629BD94E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A462-3BF2-B8D4-E24B-16052DC8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5403B-2802-B117-1EA4-43D8A98E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6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CCA0-5227-D6F4-C641-CBDF93AB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32C0C-8170-ABE9-AB64-7E0A03D3B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01C9-05CB-0A0E-9A94-AE6ED3CA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0F3D1-01D8-8796-57B0-3E21AB48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35FE1-F53B-B53B-2823-3E64C342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7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91E05-E85A-1574-8AE3-33BDC62BE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760EE-EDB0-F747-AA44-284D2EA37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4F51-43CC-D399-2AC8-696404B2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D0CD7-5FAC-CB97-1954-21B28C66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6D4A5-84BD-A1C2-B7D5-8CDAE4FD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01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46CD-D3F8-4B66-1422-5FF3FBAA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3D59-0EEF-15E9-2E48-AE8488DBC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0FA31-91D0-AC10-B040-04811143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0CFF-131D-9147-0354-280D1008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5551-40FE-DE2B-1C23-15E279F5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0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9D06-C758-0104-269E-F8843135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3A4B-0985-1C15-3774-3A3FBFDB4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846A1-DB51-9303-32B8-077557ED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1AB4-31EE-C40E-475F-30346F32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06390-0E37-619E-C601-7ABFEEB9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7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9AA-B7F1-5C01-5C47-C2E2C4A9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2F72-4638-E701-2132-0B2CF5FE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AAB57-E976-C794-5547-8554A8FD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3EF83-988E-1E6C-6306-21DEE6A3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EE39A-9452-87C7-B7A5-CB6B7040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A550-AF87-8244-0FAF-70B8B61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19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743C-DED8-7254-5959-4CD46288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E129B-D558-757A-46AD-89D03ABE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774BB-9C5D-7AE5-4841-E886FFEFC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AAA6B-3127-7D35-2BEE-5F304C618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6F1C6-83BE-48B1-1D8C-BFE3E5CCE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21740-8EB2-2DA4-DF46-F1057C9D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C207E-9F9A-1FB3-03CD-9B3BE357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169CA-34BA-F64B-55FD-C474EAF9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70B5-728D-620A-7E69-E48E03A6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69A5B-14FE-4AAD-224E-CB819ECB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A2980-65B5-3529-8F8E-C8242C4D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37CB4-8E76-D8F2-4F85-1D233AB5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1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002EC-B4E8-2F03-F059-47F6BFE3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ABE26-C3F3-5942-A2EB-3BC85324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BD642-4F0D-F633-0CD9-453A2206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19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792B-4B5B-80A8-26A1-897283E6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E006-DBAE-E2DF-4392-BA2A7A68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A03B2-D762-B7A3-F35C-4795BC61F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3D14-C7AD-68D6-372F-A1577A6F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E9E46-A614-E3A7-228F-66B797C4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04D4-FCC5-ABE3-CD95-5E5792E2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92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AC43-46ED-BA3A-B660-C6FA803F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3F57E-0F80-8128-2CBD-EFD871665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57C94-165F-4EE4-DCDD-60ADFFFA8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58337-0256-0F06-C743-016FBB1B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B183-A630-2E5A-E964-57798195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17113-E514-220D-5064-6D7B225D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52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040B4-E3B4-B02C-AE17-3957A757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F41BF-936E-A00E-8A15-14CD887F8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A3FEC-CB3A-4DB0-EC61-274C50654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0A2D8-A924-4189-8907-533D496009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4F67D-AAAF-C55B-CCB9-9FAAD7C87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C65FF-7B1D-2C10-C2E2-29E61B59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340-05E7-4A49-8969-981EB18BB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31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nhp.nrsc.gov.in/" TargetMode="External"/><Relationship Id="rId2" Type="http://schemas.openxmlformats.org/officeDocument/2006/relationships/hyperlink" Target="https://www.mosdac.gov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FF1F3E-B83D-12B3-E6D7-DC4B52277A6E}"/>
              </a:ext>
            </a:extLst>
          </p:cNvPr>
          <p:cNvSpPr txBox="1"/>
          <p:nvPr/>
        </p:nvSpPr>
        <p:spPr>
          <a:xfrm>
            <a:off x="1052945" y="457353"/>
            <a:ext cx="10206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5015" marR="675640" algn="ctr">
              <a:spcBef>
                <a:spcPts val="1085"/>
              </a:spcBef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Estimation of Basin Level Water Budget in India 2021 Using INSAT-3D Rainfall and AET Product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796C23-71F8-112E-47FE-731B1ADB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38" y="1538929"/>
            <a:ext cx="1754124" cy="1297636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27F1D6-112A-83FA-0BB9-CBC3CDA9ABCE}"/>
              </a:ext>
            </a:extLst>
          </p:cNvPr>
          <p:cNvSpPr txBox="1"/>
          <p:nvPr/>
        </p:nvSpPr>
        <p:spPr>
          <a:xfrm>
            <a:off x="3670236" y="5042099"/>
            <a:ext cx="53270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Abhijeet T. Pawar  (22AG66R03)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 and Management 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and Food Engineering Department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Technology, Kharagpur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1D1B48-D89D-B0C5-D59C-E80246078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213505"/>
              </p:ext>
            </p:extLst>
          </p:nvPr>
        </p:nvGraphicFramePr>
        <p:xfrm>
          <a:off x="1052945" y="3189185"/>
          <a:ext cx="10716768" cy="163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2256">
                  <a:extLst>
                    <a:ext uri="{9D8B030D-6E8A-4147-A177-3AD203B41FA5}">
                      <a16:colId xmlns:a16="http://schemas.microsoft.com/office/drawing/2014/main" val="3506493433"/>
                    </a:ext>
                  </a:extLst>
                </a:gridCol>
                <a:gridCol w="3572256">
                  <a:extLst>
                    <a:ext uri="{9D8B030D-6E8A-4147-A177-3AD203B41FA5}">
                      <a16:colId xmlns:a16="http://schemas.microsoft.com/office/drawing/2014/main" val="3742414201"/>
                    </a:ext>
                  </a:extLst>
                </a:gridCol>
                <a:gridCol w="3572256">
                  <a:extLst>
                    <a:ext uri="{9D8B030D-6E8A-4147-A177-3AD203B41FA5}">
                      <a16:colId xmlns:a16="http://schemas.microsoft.com/office/drawing/2014/main" val="831845293"/>
                    </a:ext>
                  </a:extLst>
                </a:gridCol>
              </a:tblGrid>
              <a:tr h="5635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</a:t>
                      </a:r>
                      <a:r>
                        <a:rPr lang="en-US" sz="1800" spc="-2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Somsubhra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Chakraborty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Sri. AYAN DAS 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IN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BIMAL K BHATTACHARYA 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22597"/>
                  </a:ext>
                </a:extLst>
              </a:tr>
              <a:tr h="9929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 Professor</a:t>
                      </a:r>
                    </a:p>
                    <a:p>
                      <a:pPr algn="ctr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Agricultural and Food Engineering Department, IIT Kharagpur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SCI/ENG-SD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ESPA-BPSG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SAC, ISRO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SCI/ENG – GEPSA-AESG </a:t>
                      </a:r>
                    </a:p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SAC, ISRO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4568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77E3AC-0C5A-A189-D4BA-01AAA895685B}"/>
              </a:ext>
            </a:extLst>
          </p:cNvPr>
          <p:cNvSpPr txBox="1"/>
          <p:nvPr/>
        </p:nvSpPr>
        <p:spPr>
          <a:xfrm>
            <a:off x="4335780" y="2964035"/>
            <a:ext cx="3520440" cy="30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ts val="155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endParaRPr lang="en-IN" sz="1400" i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7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1827D7-F008-568D-5CD9-C353F81CA613}"/>
              </a:ext>
            </a:extLst>
          </p:cNvPr>
          <p:cNvSpPr txBox="1"/>
          <p:nvPr/>
        </p:nvSpPr>
        <p:spPr>
          <a:xfrm>
            <a:off x="509778" y="323160"/>
            <a:ext cx="489889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of time series data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(custom approach)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78407-3E42-F7E9-C1D8-DB7325059172}"/>
              </a:ext>
            </a:extLst>
          </p:cNvPr>
          <p:cNvSpPr txBox="1"/>
          <p:nvPr/>
        </p:nvSpPr>
        <p:spPr>
          <a:xfrm>
            <a:off x="1773936" y="6304895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 method effect on Actual Evapotranspiration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Raster Stacked  Image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1D447-20F2-CC23-BBE5-0DAD1447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1" y="304872"/>
            <a:ext cx="4999099" cy="5766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39BEED-247A-9C18-605B-B3B342B15619}"/>
              </a:ext>
            </a:extLst>
          </p:cNvPr>
          <p:cNvSpPr/>
          <p:nvPr/>
        </p:nvSpPr>
        <p:spPr>
          <a:xfrm>
            <a:off x="8083296" y="310896"/>
            <a:ext cx="1801368" cy="114300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9C89A-4B6B-16E9-E28A-06D57695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0" y="1289304"/>
            <a:ext cx="4898898" cy="4782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05C6EE-97E5-1D45-B0E6-775EABF1714D}"/>
              </a:ext>
            </a:extLst>
          </p:cNvPr>
          <p:cNvCxnSpPr>
            <a:cxnSpLocks/>
          </p:cNvCxnSpPr>
          <p:nvPr/>
        </p:nvCxnSpPr>
        <p:spPr>
          <a:xfrm flipH="1">
            <a:off x="5553837" y="323160"/>
            <a:ext cx="2529459" cy="984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E7C6A8-38C5-D4DB-C675-CC1CEA384E3A}"/>
              </a:ext>
            </a:extLst>
          </p:cNvPr>
          <p:cNvCxnSpPr>
            <a:cxnSpLocks/>
          </p:cNvCxnSpPr>
          <p:nvPr/>
        </p:nvCxnSpPr>
        <p:spPr>
          <a:xfrm flipH="1">
            <a:off x="5553837" y="1412855"/>
            <a:ext cx="2529459" cy="4658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8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8FF0-1838-9E4A-DB57-83283B3E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E9AA36-0C9A-679A-141F-056FFDD94626}"/>
              </a:ext>
            </a:extLst>
          </p:cNvPr>
          <p:cNvSpPr txBox="1"/>
          <p:nvPr/>
        </p:nvSpPr>
        <p:spPr>
          <a:xfrm>
            <a:off x="839566" y="248639"/>
            <a:ext cx="4454809" cy="8002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Value Composite 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Days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BD102-6EC9-4F1B-1473-5533C49D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016"/>
            <a:ext cx="5663184" cy="603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3CBD97-CD3B-812C-F26A-D4141B0BF627}"/>
              </a:ext>
            </a:extLst>
          </p:cNvPr>
          <p:cNvSpPr txBox="1"/>
          <p:nvPr/>
        </p:nvSpPr>
        <p:spPr>
          <a:xfrm>
            <a:off x="839567" y="6304895"/>
            <a:ext cx="1091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 day max value composite of Actual Evapotranspiration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Raster Stacked  Image 01 to 15 January 2023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1D4C0-DE11-A40E-48DF-4DD0E910A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17" y="1198081"/>
            <a:ext cx="4408705" cy="45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A0B235-2939-8321-F93F-EDA2B0960877}"/>
              </a:ext>
            </a:extLst>
          </p:cNvPr>
          <p:cNvCxnSpPr>
            <a:cxnSpLocks/>
          </p:cNvCxnSpPr>
          <p:nvPr/>
        </p:nvCxnSpPr>
        <p:spPr>
          <a:xfrm flipH="1">
            <a:off x="5359498" y="128016"/>
            <a:ext cx="736502" cy="107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657D55-B747-502D-07D7-DB26137912A5}"/>
              </a:ext>
            </a:extLst>
          </p:cNvPr>
          <p:cNvCxnSpPr>
            <a:cxnSpLocks/>
          </p:cNvCxnSpPr>
          <p:nvPr/>
        </p:nvCxnSpPr>
        <p:spPr>
          <a:xfrm flipH="1" flipV="1">
            <a:off x="5359498" y="5698081"/>
            <a:ext cx="736502" cy="46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31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4049E-8543-2933-8BD9-2F37D504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2" r="19937" b="3479"/>
          <a:stretch/>
        </p:blipFill>
        <p:spPr>
          <a:xfrm>
            <a:off x="724892" y="513576"/>
            <a:ext cx="3130714" cy="30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8D4E-C9DE-2183-0077-32057288A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4" r="19937" b="5295"/>
          <a:stretch/>
        </p:blipFill>
        <p:spPr>
          <a:xfrm>
            <a:off x="6487512" y="513576"/>
            <a:ext cx="3130714" cy="30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E728C-AAF9-6619-0EF0-7AC0CB77F0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7" r="19937" b="10890"/>
          <a:stretch/>
        </p:blipFill>
        <p:spPr>
          <a:xfrm>
            <a:off x="724892" y="3697200"/>
            <a:ext cx="3173934" cy="30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C1911-137C-DD2A-3EAA-AE67BA6E70D7}"/>
              </a:ext>
            </a:extLst>
          </p:cNvPr>
          <p:cNvSpPr txBox="1"/>
          <p:nvPr/>
        </p:nvSpPr>
        <p:spPr>
          <a:xfrm>
            <a:off x="3836034" y="1017922"/>
            <a:ext cx="22599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4897C-1843-8EB7-DED4-7D2536E862D0}"/>
              </a:ext>
            </a:extLst>
          </p:cNvPr>
          <p:cNvSpPr txBox="1"/>
          <p:nvPr/>
        </p:nvSpPr>
        <p:spPr>
          <a:xfrm>
            <a:off x="9618226" y="1017922"/>
            <a:ext cx="21453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Golay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E730A-E737-72DA-666D-13410B0E2174}"/>
              </a:ext>
            </a:extLst>
          </p:cNvPr>
          <p:cNvSpPr txBox="1"/>
          <p:nvPr/>
        </p:nvSpPr>
        <p:spPr>
          <a:xfrm>
            <a:off x="3855606" y="4077922"/>
            <a:ext cx="225996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A5C1C-BD13-A316-1DE7-C41C8B0362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087" r="12041" b="7222"/>
          <a:stretch/>
        </p:blipFill>
        <p:spPr>
          <a:xfrm>
            <a:off x="6487512" y="3697200"/>
            <a:ext cx="3130714" cy="30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06D469-ECA7-4E4F-97DF-88481FCE5880}"/>
              </a:ext>
            </a:extLst>
          </p:cNvPr>
          <p:cNvSpPr txBox="1"/>
          <p:nvPr/>
        </p:nvSpPr>
        <p:spPr>
          <a:xfrm>
            <a:off x="9618227" y="4077922"/>
            <a:ext cx="234212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Value Composite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1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D5C3A-5DC0-9512-8667-52D98D1F2A6D}"/>
              </a:ext>
            </a:extLst>
          </p:cNvPr>
          <p:cNvSpPr txBox="1"/>
          <p:nvPr/>
        </p:nvSpPr>
        <p:spPr>
          <a:xfrm>
            <a:off x="4124324" y="3642610"/>
            <a:ext cx="1733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807AD-E8E6-D4BD-5A62-2870D746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1" r="14389" b="7396"/>
          <a:stretch/>
        </p:blipFill>
        <p:spPr>
          <a:xfrm>
            <a:off x="5724144" y="1357926"/>
            <a:ext cx="5054447" cy="49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7FD71A-F2CD-CD7D-FF44-13FB2C1D194E}"/>
              </a:ext>
            </a:extLst>
          </p:cNvPr>
          <p:cNvSpPr txBox="1"/>
          <p:nvPr/>
        </p:nvSpPr>
        <p:spPr>
          <a:xfrm>
            <a:off x="5580024" y="6374308"/>
            <a:ext cx="56152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Image. 15 day max value composite AET sum India2021 </a:t>
            </a:r>
            <a:endParaRPr lang="en-IN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7186C-6A62-2F6C-F8EC-36197DA03729}"/>
              </a:ext>
            </a:extLst>
          </p:cNvPr>
          <p:cNvSpPr txBox="1"/>
          <p:nvPr/>
        </p:nvSpPr>
        <p:spPr>
          <a:xfrm>
            <a:off x="578358" y="298446"/>
            <a:ext cx="321640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168A0-358C-D138-45B3-21FA20C4C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1" y="1365944"/>
            <a:ext cx="4940234" cy="49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966C7-EC85-E011-9DE1-4A42A4811322}"/>
              </a:ext>
            </a:extLst>
          </p:cNvPr>
          <p:cNvSpPr txBox="1"/>
          <p:nvPr/>
        </p:nvSpPr>
        <p:spPr>
          <a:xfrm>
            <a:off x="242596" y="6353068"/>
            <a:ext cx="56152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Image. Monthly </a:t>
            </a:r>
            <a:r>
              <a:rPr lang="en-IN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HEM Rainfall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sum India2021 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09307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CF2F6B-2ABB-5DF4-3D93-3CA769F4E92A}"/>
              </a:ext>
            </a:extLst>
          </p:cNvPr>
          <p:cNvSpPr txBox="1"/>
          <p:nvPr/>
        </p:nvSpPr>
        <p:spPr>
          <a:xfrm>
            <a:off x="457200" y="337946"/>
            <a:ext cx="375818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542CB3-60D8-50D6-BA85-0B1ADE08C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547124"/>
              </p:ext>
            </p:extLst>
          </p:nvPr>
        </p:nvGraphicFramePr>
        <p:xfrm>
          <a:off x="2601937" y="1520825"/>
          <a:ext cx="6837338" cy="4931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2799">
                  <a:extLst>
                    <a:ext uri="{9D8B030D-6E8A-4147-A177-3AD203B41FA5}">
                      <a16:colId xmlns:a16="http://schemas.microsoft.com/office/drawing/2014/main" val="4247445235"/>
                    </a:ext>
                  </a:extLst>
                </a:gridCol>
                <a:gridCol w="3354539">
                  <a:extLst>
                    <a:ext uri="{9D8B030D-6E8A-4147-A177-3AD203B41FA5}">
                      <a16:colId xmlns:a16="http://schemas.microsoft.com/office/drawing/2014/main" val="1031285640"/>
                    </a:ext>
                  </a:extLst>
                </a:gridCol>
              </a:tblGrid>
              <a:tr h="93575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 Precipitation Data Downloading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– INSAT 3D (30 minutes duration) 2021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27390"/>
                  </a:ext>
                </a:extLst>
              </a:tr>
              <a:tr h="1443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of Sum daily basis using </a:t>
                      </a: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 studio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(Sum of available files/ nos. of files) *24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Stacked the data files for daily basis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 files to see temporal pattern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0300 GMT to 0230 GMT of next day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213307"/>
                  </a:ext>
                </a:extLst>
              </a:tr>
              <a:tr h="9478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monthly sum from daily sum (R code) 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082726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monthly data and removed outliers from it 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350303"/>
                  </a:ext>
                </a:extLst>
              </a:tr>
              <a:tr h="765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sum of year 2021 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of this result over different river basin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690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5DDE7F-567C-604C-159E-8FA9AD1D6116}"/>
              </a:ext>
            </a:extLst>
          </p:cNvPr>
          <p:cNvCxnSpPr/>
          <p:nvPr/>
        </p:nvCxnSpPr>
        <p:spPr>
          <a:xfrm>
            <a:off x="4522788" y="3459680"/>
            <a:ext cx="0" cy="25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F4239-6FA0-01C9-AB2A-6ED7EE7F80DD}"/>
              </a:ext>
            </a:extLst>
          </p:cNvPr>
          <p:cNvCxnSpPr/>
          <p:nvPr/>
        </p:nvCxnSpPr>
        <p:spPr>
          <a:xfrm>
            <a:off x="4521200" y="4494730"/>
            <a:ext cx="0" cy="25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AFCCEE-417A-C5A9-1F42-5C86FD880A0E}"/>
              </a:ext>
            </a:extLst>
          </p:cNvPr>
          <p:cNvCxnSpPr/>
          <p:nvPr/>
        </p:nvCxnSpPr>
        <p:spPr>
          <a:xfrm>
            <a:off x="4522788" y="5366268"/>
            <a:ext cx="0" cy="25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3C31A6-C9FB-932B-37CA-05FECD7390D7}"/>
              </a:ext>
            </a:extLst>
          </p:cNvPr>
          <p:cNvCxnSpPr/>
          <p:nvPr/>
        </p:nvCxnSpPr>
        <p:spPr>
          <a:xfrm flipV="1">
            <a:off x="5087938" y="2092843"/>
            <a:ext cx="21732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48C39D-CE86-BB0E-C3BA-FA409A24807E}"/>
              </a:ext>
            </a:extLst>
          </p:cNvPr>
          <p:cNvCxnSpPr/>
          <p:nvPr/>
        </p:nvCxnSpPr>
        <p:spPr>
          <a:xfrm>
            <a:off x="5087938" y="2089668"/>
            <a:ext cx="0" cy="25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276104-6453-D839-B76E-1F5C830DDA84}"/>
              </a:ext>
            </a:extLst>
          </p:cNvPr>
          <p:cNvCxnSpPr/>
          <p:nvPr/>
        </p:nvCxnSpPr>
        <p:spPr>
          <a:xfrm>
            <a:off x="7259638" y="2089668"/>
            <a:ext cx="0" cy="25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D61B82-3C89-F831-839E-04B5CCB73315}"/>
              </a:ext>
            </a:extLst>
          </p:cNvPr>
          <p:cNvSpPr txBox="1"/>
          <p:nvPr/>
        </p:nvSpPr>
        <p:spPr>
          <a:xfrm>
            <a:off x="457200" y="866775"/>
            <a:ext cx="3758184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HEM Precipitation Sum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0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E5EBCF-97EA-2C1A-03EE-492838EAF8E5}"/>
              </a:ext>
            </a:extLst>
          </p:cNvPr>
          <p:cNvSpPr txBox="1"/>
          <p:nvPr/>
        </p:nvSpPr>
        <p:spPr>
          <a:xfrm>
            <a:off x="474694" y="6069302"/>
            <a:ext cx="579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Precipitation sum 2021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6350-94E1-AC52-1C53-5D9CF5863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62" y="581485"/>
            <a:ext cx="5445189" cy="5435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A1918-4C61-4F4D-A86D-51D1024A4D0D}"/>
              </a:ext>
            </a:extLst>
          </p:cNvPr>
          <p:cNvSpPr txBox="1"/>
          <p:nvPr/>
        </p:nvSpPr>
        <p:spPr>
          <a:xfrm>
            <a:off x="6573806" y="6095486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Removal of outliers from Precipitation data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36147-B00C-4167-153F-DEF993080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5" y="597684"/>
            <a:ext cx="5412735" cy="5403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474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F06D9-6B0C-ECC4-CBE8-6CB69037EBE6}"/>
              </a:ext>
            </a:extLst>
          </p:cNvPr>
          <p:cNvSpPr txBox="1"/>
          <p:nvPr/>
        </p:nvSpPr>
        <p:spPr>
          <a:xfrm>
            <a:off x="596646" y="839558"/>
            <a:ext cx="11153394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INSAT 3D satellite HEM rainfall data is validated by using IMD gridded rainfall Data and found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0.90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IMD Gridded rainfall data :- </a:t>
            </a:r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ecords from a different 6995 rain gauge stations in all over India</a:t>
            </a: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30B84-14C0-82C2-766B-E90D93614D6F}"/>
              </a:ext>
            </a:extLst>
          </p:cNvPr>
          <p:cNvSpPr txBox="1"/>
          <p:nvPr/>
        </p:nvSpPr>
        <p:spPr>
          <a:xfrm>
            <a:off x="438912" y="5724144"/>
            <a:ext cx="636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Scatter Plot INSAT 3D Rainfall vs IMD Gridded Rainfall data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0F84A-A480-365A-79C6-2EF69A4DECF5}"/>
              </a:ext>
            </a:extLst>
          </p:cNvPr>
          <p:cNvSpPr txBox="1"/>
          <p:nvPr/>
        </p:nvSpPr>
        <p:spPr>
          <a:xfrm>
            <a:off x="8219406" y="5724144"/>
            <a:ext cx="4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5000 data point coordinate locations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D7591-9918-4EAA-4722-8C1EC66C7C18}"/>
              </a:ext>
            </a:extLst>
          </p:cNvPr>
          <p:cNvSpPr txBox="1"/>
          <p:nvPr/>
        </p:nvSpPr>
        <p:spPr>
          <a:xfrm>
            <a:off x="596646" y="178351"/>
            <a:ext cx="7230618" cy="6612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 Rainfall (AET) validation:-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AAF14-0927-172B-D9CB-DB1DE6BB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2" y="1945656"/>
            <a:ext cx="3568491" cy="363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AE3C5-0C4A-9201-40CC-16E94BE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78" y="1945656"/>
            <a:ext cx="3971004" cy="363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3F0416-F8D5-BAED-D5FD-2BF3F94C8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7" y="1945656"/>
            <a:ext cx="4243051" cy="363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61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D61B82-3C89-F831-839E-04B5CCB73315}"/>
              </a:ext>
            </a:extLst>
          </p:cNvPr>
          <p:cNvSpPr txBox="1"/>
          <p:nvPr/>
        </p:nvSpPr>
        <p:spPr>
          <a:xfrm>
            <a:off x="457200" y="485775"/>
            <a:ext cx="4992624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Actual Evapotranspiration (AET) Sum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4558E0-6C25-4606-A35E-177FB51E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45145"/>
              </p:ext>
            </p:extLst>
          </p:nvPr>
        </p:nvGraphicFramePr>
        <p:xfrm>
          <a:off x="5970756" y="1207009"/>
          <a:ext cx="5714832" cy="5020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14832">
                  <a:extLst>
                    <a:ext uri="{9D8B030D-6E8A-4147-A177-3AD203B41FA5}">
                      <a16:colId xmlns:a16="http://schemas.microsoft.com/office/drawing/2014/main" val="1119785412"/>
                    </a:ext>
                  </a:extLst>
                </a:gridCol>
              </a:tblGrid>
              <a:tr h="1084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AET Data Downloading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– INSAT 3D (01day duration) 2021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561" marR="3856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471270"/>
                  </a:ext>
                </a:extLst>
              </a:tr>
              <a:tr h="12506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of 15-day max value composite and then 15-day sum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(15-day max value composite * 15 or 16)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561" marR="3856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397269"/>
                  </a:ext>
                </a:extLst>
              </a:tr>
              <a:tr h="6822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monthly sum 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561" marR="3856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243916"/>
                  </a:ext>
                </a:extLst>
              </a:tr>
              <a:tr h="7524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monthly data and removed outliers from it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561" marR="3856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4907"/>
                  </a:ext>
                </a:extLst>
              </a:tr>
              <a:tr h="12506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Calculated sum of year 2021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of this result over different river basin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561" marR="3856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22252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134B4-6A90-7542-4062-B8CB751DD5ED}"/>
              </a:ext>
            </a:extLst>
          </p:cNvPr>
          <p:cNvCxnSpPr/>
          <p:nvPr/>
        </p:nvCxnSpPr>
        <p:spPr>
          <a:xfrm flipV="1">
            <a:off x="7826375" y="1941068"/>
            <a:ext cx="2173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3BB0D-1F2B-0F1A-FDE1-B5EAA673DEAD}"/>
              </a:ext>
            </a:extLst>
          </p:cNvPr>
          <p:cNvCxnSpPr>
            <a:cxnSpLocks/>
          </p:cNvCxnSpPr>
          <p:nvPr/>
        </p:nvCxnSpPr>
        <p:spPr>
          <a:xfrm>
            <a:off x="8912225" y="1941068"/>
            <a:ext cx="0" cy="390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85E3C-CC15-47BE-6361-081F0F84E2F6}"/>
              </a:ext>
            </a:extLst>
          </p:cNvPr>
          <p:cNvCxnSpPr>
            <a:cxnSpLocks/>
          </p:cNvCxnSpPr>
          <p:nvPr/>
        </p:nvCxnSpPr>
        <p:spPr>
          <a:xfrm>
            <a:off x="8899525" y="4538653"/>
            <a:ext cx="12700" cy="4448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A9862-30AD-89D7-74E7-E290A4155090}"/>
              </a:ext>
            </a:extLst>
          </p:cNvPr>
          <p:cNvCxnSpPr>
            <a:cxnSpLocks/>
          </p:cNvCxnSpPr>
          <p:nvPr/>
        </p:nvCxnSpPr>
        <p:spPr>
          <a:xfrm>
            <a:off x="8886825" y="2996756"/>
            <a:ext cx="0" cy="541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3A8563-A79E-A0B8-8384-8EC0F8E71480}"/>
              </a:ext>
            </a:extLst>
          </p:cNvPr>
          <p:cNvCxnSpPr>
            <a:cxnSpLocks/>
          </p:cNvCxnSpPr>
          <p:nvPr/>
        </p:nvCxnSpPr>
        <p:spPr>
          <a:xfrm>
            <a:off x="8899525" y="3853212"/>
            <a:ext cx="12699" cy="431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C5268-1BD0-5B05-CAD4-BBF310F31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4" y="962025"/>
            <a:ext cx="5265160" cy="5292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4AD557-4331-20C4-4989-DB51A9DE7068}"/>
              </a:ext>
            </a:extLst>
          </p:cNvPr>
          <p:cNvSpPr txBox="1"/>
          <p:nvPr/>
        </p:nvSpPr>
        <p:spPr>
          <a:xfrm>
            <a:off x="741291" y="6330165"/>
            <a:ext cx="379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AET Sum 2021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0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F06D9-6B0C-ECC4-CBE8-6CB69037EBE6}"/>
              </a:ext>
            </a:extLst>
          </p:cNvPr>
          <p:cNvSpPr txBox="1"/>
          <p:nvPr/>
        </p:nvSpPr>
        <p:spPr>
          <a:xfrm>
            <a:off x="596646" y="839558"/>
            <a:ext cx="91142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INSAT 3D AET satellite data is validated by using SNPP AET satellite Data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0.82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SNPP AET data :-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(750m *750m) and validated </a:t>
            </a:r>
            <a:r>
              <a:rPr lang="en-US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u="sng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 Tower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u="sng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B227F-8FB6-76A2-84D8-D7261D9A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2" y="1981656"/>
            <a:ext cx="3533169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060BBF-4A41-4E54-C166-EC7FF18C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9" y="1981656"/>
            <a:ext cx="4207729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9505D-31DE-6A95-AF93-DC953B99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78" y="1981656"/>
            <a:ext cx="3971004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830B84-14C0-82C2-766B-E90D93614D6F}"/>
              </a:ext>
            </a:extLst>
          </p:cNvPr>
          <p:cNvSpPr txBox="1"/>
          <p:nvPr/>
        </p:nvSpPr>
        <p:spPr>
          <a:xfrm>
            <a:off x="438912" y="5724144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Scatter Plot INSAT 3D vs SNPP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0F84A-A480-365A-79C6-2EF69A4DECF5}"/>
              </a:ext>
            </a:extLst>
          </p:cNvPr>
          <p:cNvSpPr txBox="1"/>
          <p:nvPr/>
        </p:nvSpPr>
        <p:spPr>
          <a:xfrm>
            <a:off x="8219406" y="5724144"/>
            <a:ext cx="4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5000 data point coordinate locations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D7591-9918-4EAA-4722-8C1EC66C7C18}"/>
              </a:ext>
            </a:extLst>
          </p:cNvPr>
          <p:cNvSpPr txBox="1"/>
          <p:nvPr/>
        </p:nvSpPr>
        <p:spPr>
          <a:xfrm>
            <a:off x="596646" y="178351"/>
            <a:ext cx="7230618" cy="6612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Evapotranspiration (AET) validation:-</a:t>
            </a:r>
          </a:p>
        </p:txBody>
      </p:sp>
    </p:spTree>
    <p:extLst>
      <p:ext uri="{BB962C8B-B14F-4D97-AF65-F5344CB8AC3E}">
        <p14:creationId xmlns:p14="http://schemas.microsoft.com/office/powerpoint/2010/main" val="171673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12550-378A-4CE5-C016-2750BF83F3A8}"/>
              </a:ext>
            </a:extLst>
          </p:cNvPr>
          <p:cNvSpPr txBox="1"/>
          <p:nvPr/>
        </p:nvSpPr>
        <p:spPr>
          <a:xfrm>
            <a:off x="457200" y="342900"/>
            <a:ext cx="3392424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Water Surplus Ratio 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81D1A-71B4-053A-D2AA-4A7FA780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9" y="838875"/>
            <a:ext cx="5377119" cy="54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2EEC17-A10D-278F-E0E7-8C96D9B2D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62631"/>
              </p:ext>
            </p:extLst>
          </p:nvPr>
        </p:nvGraphicFramePr>
        <p:xfrm>
          <a:off x="6096000" y="1494028"/>
          <a:ext cx="5725160" cy="2102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1972062824"/>
                    </a:ext>
                  </a:extLst>
                </a:gridCol>
                <a:gridCol w="2862580">
                  <a:extLst>
                    <a:ext uri="{9D8B030D-6E8A-4147-A177-3AD203B41FA5}">
                      <a16:colId xmlns:a16="http://schemas.microsoft.com/office/drawing/2014/main" val="3727375061"/>
                    </a:ext>
                  </a:extLst>
                </a:gridCol>
              </a:tblGrid>
              <a:tr h="104914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 Precipitation Sum 2021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AET Sum 2021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33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Surplus Ratio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[(HEM Precipitation Sum - AET Sum) / HEM Precipitation Sum]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82449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626D5EEA-5419-C083-6759-910C8D9E29AE}"/>
              </a:ext>
            </a:extLst>
          </p:cNvPr>
          <p:cNvSpPr/>
          <p:nvPr/>
        </p:nvSpPr>
        <p:spPr>
          <a:xfrm rot="5400000">
            <a:off x="9638030" y="7326313"/>
            <a:ext cx="450850" cy="253523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78AEBC9-1E3C-63D1-B1D4-BD096DB64A73}"/>
              </a:ext>
            </a:extLst>
          </p:cNvPr>
          <p:cNvSpPr/>
          <p:nvPr/>
        </p:nvSpPr>
        <p:spPr>
          <a:xfrm rot="5400000">
            <a:off x="8733472" y="970598"/>
            <a:ext cx="450215" cy="25355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24C77-B3EA-3BCA-8DA9-C4D83AC1AD5D}"/>
              </a:ext>
            </a:extLst>
          </p:cNvPr>
          <p:cNvSpPr txBox="1"/>
          <p:nvPr/>
        </p:nvSpPr>
        <p:spPr>
          <a:xfrm>
            <a:off x="386004" y="6372225"/>
            <a:ext cx="537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Water Surplus Ratio 2021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BAF4A8A-F70D-4DBF-F6A6-CCD6146BC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00609"/>
              </p:ext>
            </p:extLst>
          </p:nvPr>
        </p:nvGraphicFramePr>
        <p:xfrm>
          <a:off x="2032000" y="4105044"/>
          <a:ext cx="8128000" cy="248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491">
                  <a:extLst>
                    <a:ext uri="{9D8B030D-6E8A-4147-A177-3AD203B41FA5}">
                      <a16:colId xmlns:a16="http://schemas.microsoft.com/office/drawing/2014/main" val="3928651590"/>
                    </a:ext>
                  </a:extLst>
                </a:gridCol>
                <a:gridCol w="2364509">
                  <a:extLst>
                    <a:ext uri="{9D8B030D-6E8A-4147-A177-3AD203B41FA5}">
                      <a16:colId xmlns:a16="http://schemas.microsoft.com/office/drawing/2014/main" val="46628231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36545357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894436438"/>
                    </a:ext>
                  </a:extLst>
                </a:gridCol>
              </a:tblGrid>
              <a:tr h="621347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Software’s used for work 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743080"/>
                  </a:ext>
                </a:extLst>
              </a:tr>
              <a:tr h="62134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– GIS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– Studio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505927"/>
                  </a:ext>
                </a:extLst>
              </a:tr>
              <a:tr h="62134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 – GIS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-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50992"/>
                  </a:ext>
                </a:extLst>
              </a:tr>
              <a:tr h="62134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19861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A41B683-82CA-50C3-3E71-C41F78CD6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59" y="6025554"/>
            <a:ext cx="1163780" cy="49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C6AD0-53BE-2378-43C0-A2FE8F021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59" y="4764498"/>
            <a:ext cx="1163780" cy="49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7744C-173D-E961-DB1E-EC6431369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85" y="4764498"/>
            <a:ext cx="1163780" cy="494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AD2E8-1486-F60E-C9AC-4981618FC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59" y="5430865"/>
            <a:ext cx="1163781" cy="49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7BBD0-B5D3-EF2F-3AFF-6A65447FF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85" y="5424790"/>
            <a:ext cx="1163779" cy="49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43C97-C725-417E-AF38-87F318FEA4FE}"/>
              </a:ext>
            </a:extLst>
          </p:cNvPr>
          <p:cNvSpPr txBox="1"/>
          <p:nvPr/>
        </p:nvSpPr>
        <p:spPr>
          <a:xfrm>
            <a:off x="997839" y="555130"/>
            <a:ext cx="10524743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F8DBB-AB53-4C48-E525-2E37FB776404}"/>
              </a:ext>
            </a:extLst>
          </p:cNvPr>
          <p:cNvSpPr txBox="1"/>
          <p:nvPr/>
        </p:nvSpPr>
        <p:spPr>
          <a:xfrm>
            <a:off x="761238" y="1129094"/>
            <a:ext cx="10997946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conduct a comprehensive analysis of HEM Precipitation and Actual 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vapotranspiration (AET) data sourced from INSAT-3D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observe the  temporal patterns, trends, and exploring the influence of these patterns on various river basins across India for year 2021.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water surplus ratio by using high-resolution satellite data, specifically the Hydro-Estimator Method (HEM) precipitation data, and Actual Evapotranspiration(AET).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0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DBE956-59A6-FB1C-C926-4A842EBF6814}"/>
              </a:ext>
            </a:extLst>
          </p:cNvPr>
          <p:cNvSpPr txBox="1"/>
          <p:nvPr/>
        </p:nvSpPr>
        <p:spPr>
          <a:xfrm>
            <a:off x="457200" y="309518"/>
            <a:ext cx="373075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40F1A-7221-62F1-71FA-E3E6ED593A86}"/>
              </a:ext>
            </a:extLst>
          </p:cNvPr>
          <p:cNvSpPr txBox="1"/>
          <p:nvPr/>
        </p:nvSpPr>
        <p:spPr>
          <a:xfrm>
            <a:off x="457200" y="852473"/>
            <a:ext cx="3730752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HEM Precipitation Sum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633A6-E246-5873-9EB9-42D1BBB7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52580"/>
            <a:ext cx="11410950" cy="486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3A05E-5A17-951B-A45C-DC56B349919F}"/>
              </a:ext>
            </a:extLst>
          </p:cNvPr>
          <p:cNvSpPr txBox="1"/>
          <p:nvPr/>
        </p:nvSpPr>
        <p:spPr>
          <a:xfrm>
            <a:off x="457200" y="6232315"/>
            <a:ext cx="1158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HEM precipitation Analysis over different river basins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1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ECB665-1ED7-89F5-3C73-1A3E3BF97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31697"/>
              </p:ext>
            </p:extLst>
          </p:nvPr>
        </p:nvGraphicFramePr>
        <p:xfrm>
          <a:off x="1457325" y="1219200"/>
          <a:ext cx="8515349" cy="423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A14B03-37FD-5CF4-3F97-E7113292DB0A}"/>
              </a:ext>
            </a:extLst>
          </p:cNvPr>
          <p:cNvSpPr txBox="1"/>
          <p:nvPr/>
        </p:nvSpPr>
        <p:spPr>
          <a:xfrm>
            <a:off x="3977472" y="5638800"/>
            <a:ext cx="423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Monthly mean precipitation India 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25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C486A8-B82E-2B62-DD05-09E3D73DF685}"/>
              </a:ext>
            </a:extLst>
          </p:cNvPr>
          <p:cNvSpPr txBox="1"/>
          <p:nvPr/>
        </p:nvSpPr>
        <p:spPr>
          <a:xfrm>
            <a:off x="457200" y="485775"/>
            <a:ext cx="4773168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Actual Evapotranspiration (AET) Sum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A9D35-C8B0-EC01-AB02-15E2EE8DF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3275"/>
            <a:ext cx="11375276" cy="486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AD99-2E2C-9BBD-04A3-4336ED6BCC73}"/>
              </a:ext>
            </a:extLst>
          </p:cNvPr>
          <p:cNvSpPr txBox="1"/>
          <p:nvPr/>
        </p:nvSpPr>
        <p:spPr>
          <a:xfrm>
            <a:off x="3781425" y="5944725"/>
            <a:ext cx="5267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AET analysis over different river basins 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829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B44D64-9282-E2E3-C631-9BFBCA6B6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006997"/>
              </p:ext>
            </p:extLst>
          </p:nvPr>
        </p:nvGraphicFramePr>
        <p:xfrm>
          <a:off x="942975" y="1133474"/>
          <a:ext cx="10306049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DA2256-E122-DA00-AA22-CFFDCF9284D8}"/>
              </a:ext>
            </a:extLst>
          </p:cNvPr>
          <p:cNvSpPr txBox="1"/>
          <p:nvPr/>
        </p:nvSpPr>
        <p:spPr>
          <a:xfrm flipH="1">
            <a:off x="1362074" y="5591175"/>
            <a:ext cx="928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Monthly Mean AET India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39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669DD1-8BE4-1983-0E50-6EE7D5751FAF}"/>
              </a:ext>
            </a:extLst>
          </p:cNvPr>
          <p:cNvSpPr txBox="1"/>
          <p:nvPr/>
        </p:nvSpPr>
        <p:spPr>
          <a:xfrm>
            <a:off x="570738" y="405697"/>
            <a:ext cx="264795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Water Surplus Ratio</a:t>
            </a:r>
            <a:endParaRPr lang="en-IN" sz="1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95F28-FC83-3A24-8772-2710E40E1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6" y="824014"/>
            <a:ext cx="11376000" cy="523388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95F416-2156-7F61-D9B6-30D3132744A5}"/>
              </a:ext>
            </a:extLst>
          </p:cNvPr>
          <p:cNvSpPr txBox="1"/>
          <p:nvPr/>
        </p:nvSpPr>
        <p:spPr>
          <a:xfrm>
            <a:off x="3743325" y="6197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Water surplus ratio over different river basins 2021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1F270-C71D-1F81-DF23-D9567413A19B}"/>
              </a:ext>
            </a:extLst>
          </p:cNvPr>
          <p:cNvSpPr/>
          <p:nvPr/>
        </p:nvSpPr>
        <p:spPr>
          <a:xfrm>
            <a:off x="971550" y="1095375"/>
            <a:ext cx="247650" cy="3924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50F386-79F6-CD77-A3FD-F1072D1B29D7}"/>
              </a:ext>
            </a:extLst>
          </p:cNvPr>
          <p:cNvSpPr/>
          <p:nvPr/>
        </p:nvSpPr>
        <p:spPr>
          <a:xfrm>
            <a:off x="2066924" y="3905250"/>
            <a:ext cx="371475" cy="12858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8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D8BB-7B85-45E0-0249-AAADB11F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625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 of Max Value Composite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00BD-1F9B-F2E2-8EAC-9292D6C7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419726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mean HEM precipitation is 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Baitrani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river basin (3976.17mm) and lowest at between Indus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river basin(582.27mm), as well as maximum in the month of July(597.5mm) and minimum in the month of February.</a:t>
            </a:r>
          </a:p>
          <a:p>
            <a:pPr algn="just">
              <a:lnSpc>
                <a:spcPct val="17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mean AET is at between Krishna and Kaveri 1 river basin (1008.89mm) and lowest at Indus river basin(310.36mm), as well as maximum in the month of October (85.88 mm) and minimum in the month of July(23.39 mm).</a:t>
            </a:r>
          </a:p>
          <a:p>
            <a:pPr algn="just">
              <a:lnSpc>
                <a:spcPct val="17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water surplus ratio became positive in all region except BIL (between Indus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river basin. </a:t>
            </a:r>
          </a:p>
          <a:p>
            <a:pPr algn="just">
              <a:lnSpc>
                <a:spcPct val="17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water surplus ratio  Indus river basin shows the standard deviation higher than the mean value. 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8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4A497A-9D1B-EF64-A253-655F31684578}"/>
              </a:ext>
            </a:extLst>
          </p:cNvPr>
          <p:cNvSpPr txBox="1"/>
          <p:nvPr/>
        </p:nvSpPr>
        <p:spPr>
          <a:xfrm>
            <a:off x="781050" y="453509"/>
            <a:ext cx="1038225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  <a:endParaRPr lang="en-IN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D40EC-2F5B-B124-DE34-248EB9844B1A}"/>
              </a:ext>
            </a:extLst>
          </p:cNvPr>
          <p:cNvSpPr txBox="1"/>
          <p:nvPr/>
        </p:nvSpPr>
        <p:spPr>
          <a:xfrm>
            <a:off x="790576" y="969333"/>
            <a:ext cx="10610848" cy="5162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Singh, P., Srivastava, P. K., &amp; Mall, R. K. (2021). Estimation of potential evapotranspiration using INSAT-3D satellite data over an agriculture area.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Agricultural Water Management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(pp. 143-155). Academic Press.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Mitra, A. K., Kaushik, N., Singh, A. K., Parihar, S.,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C. (2018). Evaluation of INSAT-3D satellite derived precipitation estimates for heavy rainfall events and its validation with gridded GPM (IMERG) rainfall dataset over the Indian region.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Remote sensing applications: Society and environment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91-99.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N., Shukla, B. P., Kaushik, N., Varma, A. K., Mitra, A. K., &amp;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Bhan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C. (2023). Validation of INSAT-3D/3DR based nowcasting rain occurrences for heavy rainfall using Hydro-Estimator product.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Advances in Space Research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Yucel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Kuligowski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J., &amp;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Gochis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J. (2011). Evaluating the hydro-estimator satellite rainfall algorithm over a mountainous region.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remote sensing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(22), 7315-7342.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Kumar, P., &amp; Varma, A. K. (2017). Assimilation of INSAT‐3D hydro‐estimator method retrieved rainfall for short‐range weather prediction.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Quarterly Journal of the Royal Meteorological Society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143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(702), 384-394.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3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3E0555-30C8-7B30-3C30-18C74D832EF3}"/>
              </a:ext>
            </a:extLst>
          </p:cNvPr>
          <p:cNvSpPr txBox="1"/>
          <p:nvPr/>
        </p:nvSpPr>
        <p:spPr>
          <a:xfrm>
            <a:off x="3981450" y="2719874"/>
            <a:ext cx="5086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B050"/>
                </a:solidFill>
                <a:latin typeface="Blackadder ITC" panose="04020505051007020D02" pitchFamily="82" charset="0"/>
              </a:rPr>
              <a:t>Thank you</a:t>
            </a:r>
            <a:endParaRPr lang="en-IN" sz="9600" b="1" dirty="0">
              <a:solidFill>
                <a:srgbClr val="00B050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19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80AB38-0562-8C5D-5987-9A5B1A30A222}"/>
              </a:ext>
            </a:extLst>
          </p:cNvPr>
          <p:cNvSpPr txBox="1"/>
          <p:nvPr/>
        </p:nvSpPr>
        <p:spPr>
          <a:xfrm>
            <a:off x="1047751" y="351988"/>
            <a:ext cx="10391774" cy="6612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of literatures </a:t>
            </a:r>
            <a:endParaRPr lang="en-IN" sz="2800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7F32D9-994A-C017-9735-F93F20C12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725326"/>
              </p:ext>
            </p:extLst>
          </p:nvPr>
        </p:nvGraphicFramePr>
        <p:xfrm>
          <a:off x="1047751" y="1228725"/>
          <a:ext cx="10391774" cy="48349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217685772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044270021"/>
                    </a:ext>
                  </a:extLst>
                </a:gridCol>
                <a:gridCol w="7562850">
                  <a:extLst>
                    <a:ext uri="{9D8B030D-6E8A-4147-A177-3AD203B41FA5}">
                      <a16:colId xmlns:a16="http://schemas.microsoft.com/office/drawing/2014/main" val="2122762968"/>
                    </a:ext>
                  </a:extLst>
                </a:gridCol>
              </a:tblGrid>
              <a:tr h="86300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09793"/>
                  </a:ext>
                </a:extLst>
              </a:tr>
              <a:tr h="1681327">
                <a:tc>
                  <a:txBody>
                    <a:bodyPr/>
                    <a:lstStyle/>
                    <a:p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Yucel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Evaluated the Hydro-estimator satellite rainfall algorithm over a mountainous region</a:t>
                      </a:r>
                    </a:p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-According this study HE and Observation shows the heaviest rainfall intensities at lower elevation </a:t>
                      </a:r>
                    </a:p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lower intensities at higher elevation</a:t>
                      </a:r>
                    </a:p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model estimated runoff  to be 40% of rainfall in all basins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14550"/>
                  </a:ext>
                </a:extLst>
              </a:tr>
              <a:tr h="2234551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Kumar and Varma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Compared the INSAT- 3D HE rainfall data with Tropical Rainfall Measuring Mission (TRMM) and Indian Meteorological Department (IMD) 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insitu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observations</a:t>
                      </a:r>
                    </a:p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According to this study INSAT – 3D rainfall data is reasonably good and suitable for various meteorological applications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6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C2D9C88-D4B7-E884-7E7D-597A5E34A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62230"/>
              </p:ext>
            </p:extLst>
          </p:nvPr>
        </p:nvGraphicFramePr>
        <p:xfrm>
          <a:off x="1047751" y="637795"/>
          <a:ext cx="10391774" cy="4940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217685772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044270021"/>
                    </a:ext>
                  </a:extLst>
                </a:gridCol>
                <a:gridCol w="7562850">
                  <a:extLst>
                    <a:ext uri="{9D8B030D-6E8A-4147-A177-3AD203B41FA5}">
                      <a16:colId xmlns:a16="http://schemas.microsoft.com/office/drawing/2014/main" val="2122762968"/>
                    </a:ext>
                  </a:extLst>
                </a:gridCol>
              </a:tblGrid>
              <a:tr h="148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Mitra </a:t>
                      </a:r>
                      <a:r>
                        <a:rPr lang="en-IN" sz="18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al.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Estimated rainfall, which bound the Hydro-Estimator Method (HEM), INSAT Multi-spectral rainfall (IMR), and Quantitative Precipitation Estimation (QPE), in the context of heavy rainfall event analysis within the Indian region. </a:t>
                      </a:r>
                    </a:p>
                    <a:p>
                      <a:pPr algn="just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These estimations are systematically compared against the IMD's surface in-situ rain gauge data</a:t>
                      </a:r>
                    </a:p>
                    <a:p>
                      <a:pPr algn="just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 shows good correlation (r &gt; 0.7) in detecting heavy rainfall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8790"/>
                  </a:ext>
                </a:extLst>
              </a:tr>
              <a:tr h="1485899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Singh </a:t>
                      </a:r>
                      <a:r>
                        <a:rPr lang="en-IN" sz="18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Validation of nowcasting model NETRA (Nowcasting of Extreme Orographic Rain Occurrence) with QPE ( Quantitative Precipitation Estimate) data</a:t>
                      </a:r>
                    </a:p>
                    <a:p>
                      <a:pPr algn="just"/>
                      <a:r>
                        <a:rPr lang="en-I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Got correlation (r &gt; 0.7)</a:t>
                      </a:r>
                    </a:p>
                    <a:p>
                      <a:pPr algn="just"/>
                      <a:r>
                        <a:rPr lang="en-I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Model have high heavy rainfall detection probability. (May to October)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09793"/>
                  </a:ext>
                </a:extLst>
              </a:tr>
              <a:tr h="144246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Singh </a:t>
                      </a:r>
                      <a:r>
                        <a:rPr lang="en-IN" sz="1800" b="1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Estimated  potential evapotranspiration (PET) over an agricultural region using INSAT-3D satellite data.</a:t>
                      </a:r>
                    </a:p>
                    <a:p>
                      <a:pPr algn="just"/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-Leveraging the Hamon method and INSAT-3D dataset, annual PET variations in the Varanasi region were evaluated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1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3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043C5C-76A0-46A5-9222-BC66066BCA09}"/>
              </a:ext>
            </a:extLst>
          </p:cNvPr>
          <p:cNvSpPr txBox="1"/>
          <p:nvPr/>
        </p:nvSpPr>
        <p:spPr>
          <a:xfrm>
            <a:off x="4001955" y="6351508"/>
            <a:ext cx="5724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 (River Basins in India)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8778B-C9DE-AC04-FE8C-4E50F7CF1071}"/>
              </a:ext>
            </a:extLst>
          </p:cNvPr>
          <p:cNvSpPr txBox="1"/>
          <p:nvPr/>
        </p:nvSpPr>
        <p:spPr>
          <a:xfrm>
            <a:off x="246887" y="547292"/>
            <a:ext cx="3648457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A7AEA-0F9F-2B59-A0BB-DFA9E878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55" y="419933"/>
            <a:ext cx="5724000" cy="5857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86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997FA-8BDB-C870-32D0-0FF21B263472}"/>
              </a:ext>
            </a:extLst>
          </p:cNvPr>
          <p:cNvSpPr txBox="1"/>
          <p:nvPr/>
        </p:nvSpPr>
        <p:spPr>
          <a:xfrm>
            <a:off x="861365" y="455293"/>
            <a:ext cx="445309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 and Format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F5E226-6B6D-AFB5-ECAE-3649D7C62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54972"/>
              </p:ext>
            </p:extLst>
          </p:nvPr>
        </p:nvGraphicFramePr>
        <p:xfrm>
          <a:off x="861365" y="1156273"/>
          <a:ext cx="10440620" cy="364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442">
                  <a:extLst>
                    <a:ext uri="{9D8B030D-6E8A-4147-A177-3AD203B41FA5}">
                      <a16:colId xmlns:a16="http://schemas.microsoft.com/office/drawing/2014/main" val="454188746"/>
                    </a:ext>
                  </a:extLst>
                </a:gridCol>
                <a:gridCol w="2595619">
                  <a:extLst>
                    <a:ext uri="{9D8B030D-6E8A-4147-A177-3AD203B41FA5}">
                      <a16:colId xmlns:a16="http://schemas.microsoft.com/office/drawing/2014/main" val="588887180"/>
                    </a:ext>
                  </a:extLst>
                </a:gridCol>
                <a:gridCol w="1280702">
                  <a:extLst>
                    <a:ext uri="{9D8B030D-6E8A-4147-A177-3AD203B41FA5}">
                      <a16:colId xmlns:a16="http://schemas.microsoft.com/office/drawing/2014/main" val="248984712"/>
                    </a:ext>
                  </a:extLst>
                </a:gridCol>
                <a:gridCol w="932688">
                  <a:extLst>
                    <a:ext uri="{9D8B030D-6E8A-4147-A177-3AD203B41FA5}">
                      <a16:colId xmlns:a16="http://schemas.microsoft.com/office/drawing/2014/main" val="3644179576"/>
                    </a:ext>
                  </a:extLst>
                </a:gridCol>
                <a:gridCol w="3630169">
                  <a:extLst>
                    <a:ext uri="{9D8B030D-6E8A-4147-A177-3AD203B41FA5}">
                      <a16:colId xmlns:a16="http://schemas.microsoft.com/office/drawing/2014/main" val="428656762"/>
                    </a:ext>
                  </a:extLst>
                </a:gridCol>
              </a:tblGrid>
              <a:tr h="791399">
                <a:tc>
                  <a:txBody>
                    <a:bodyPr/>
                    <a:lstStyle/>
                    <a:p>
                      <a:pPr marL="0" marR="0" indent="15875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Name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5875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Resolution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5875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Resolution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5875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Format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5875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95411"/>
                  </a:ext>
                </a:extLst>
              </a:tr>
              <a:tr h="54872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Evapotranspiration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km x 4 km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(0.036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 ×</a:t>
                      </a: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0.036)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.tiff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(SAC), ISRO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INSAT – 3D Satellite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https://www.mosdac.gov.in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10627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 Precipitation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km x 4 km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(0.036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 ×</a:t>
                      </a: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0.036)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minutes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.tiff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649347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Evapotranspiration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750 m </a:t>
                      </a: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750 m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(0.0068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 × 0.0068°</a:t>
                      </a: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.tiff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(NRSC), ISRO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https://bhuvannhp.nrsc.gov.in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106048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Gridded Rainfall Data 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27.5 km </a:t>
                      </a: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27.5 km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n-NO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0.25° × 0.25°)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Daily 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NetCDF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IMD 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https://www.imdpune.gov.in/cmpg/Griddata/Rainfall_25_NetCDF.html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9288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06167-9829-7F1B-042B-0D638354E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43634"/>
              </p:ext>
            </p:extLst>
          </p:nvPr>
        </p:nvGraphicFramePr>
        <p:xfrm>
          <a:off x="861365" y="509842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24565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Validation :- (Validated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rainfall records from 6995 rain gauge stations in India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9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Validation :- (Validated with flux tower data)</a:t>
                      </a:r>
                      <a:endParaRPr lang="en-IN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315680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B53827-5300-4418-ABE1-BE2F141B476E}"/>
              </a:ext>
            </a:extLst>
          </p:cNvPr>
          <p:cNvCxnSpPr>
            <a:cxnSpLocks/>
          </p:cNvCxnSpPr>
          <p:nvPr/>
        </p:nvCxnSpPr>
        <p:spPr>
          <a:xfrm>
            <a:off x="630936" y="4489704"/>
            <a:ext cx="0" cy="780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C89B72-60B9-FA34-420C-ABC5944B131A}"/>
              </a:ext>
            </a:extLst>
          </p:cNvPr>
          <p:cNvCxnSpPr>
            <a:cxnSpLocks/>
          </p:cNvCxnSpPr>
          <p:nvPr/>
        </p:nvCxnSpPr>
        <p:spPr>
          <a:xfrm>
            <a:off x="630936" y="5269992"/>
            <a:ext cx="230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E51690-3708-4E23-04C0-2E2989545D6F}"/>
              </a:ext>
            </a:extLst>
          </p:cNvPr>
          <p:cNvCxnSpPr>
            <a:cxnSpLocks/>
          </p:cNvCxnSpPr>
          <p:nvPr/>
        </p:nvCxnSpPr>
        <p:spPr>
          <a:xfrm>
            <a:off x="630936" y="4489704"/>
            <a:ext cx="257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759D00-328E-FB94-941C-9E94A264CF12}"/>
              </a:ext>
            </a:extLst>
          </p:cNvPr>
          <p:cNvCxnSpPr>
            <a:cxnSpLocks/>
          </p:cNvCxnSpPr>
          <p:nvPr/>
        </p:nvCxnSpPr>
        <p:spPr>
          <a:xfrm>
            <a:off x="256032" y="3599688"/>
            <a:ext cx="0" cy="20878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EBDAC6-633D-BA3F-5337-1A79CBCCD25F}"/>
              </a:ext>
            </a:extLst>
          </p:cNvPr>
          <p:cNvCxnSpPr>
            <a:cxnSpLocks/>
          </p:cNvCxnSpPr>
          <p:nvPr/>
        </p:nvCxnSpPr>
        <p:spPr>
          <a:xfrm>
            <a:off x="256032" y="5687567"/>
            <a:ext cx="632765" cy="18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B7138FE-DB96-8FCF-5988-A3C7A1EE79A8}"/>
              </a:ext>
            </a:extLst>
          </p:cNvPr>
          <p:cNvCxnSpPr>
            <a:cxnSpLocks/>
          </p:cNvCxnSpPr>
          <p:nvPr/>
        </p:nvCxnSpPr>
        <p:spPr>
          <a:xfrm>
            <a:off x="256032" y="3599688"/>
            <a:ext cx="6327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3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1827D7-F008-568D-5CD9-C353F81CA613}"/>
              </a:ext>
            </a:extLst>
          </p:cNvPr>
          <p:cNvSpPr txBox="1"/>
          <p:nvPr/>
        </p:nvSpPr>
        <p:spPr>
          <a:xfrm>
            <a:off x="614066" y="302306"/>
            <a:ext cx="503605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AET Raw Data :-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 (missing values)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E712E-7636-9992-4998-682F60A1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016"/>
            <a:ext cx="5663184" cy="6035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91E5F-0643-4FE0-E418-D59F80F48246}"/>
              </a:ext>
            </a:extLst>
          </p:cNvPr>
          <p:cNvSpPr/>
          <p:nvPr/>
        </p:nvSpPr>
        <p:spPr>
          <a:xfrm>
            <a:off x="7982712" y="128016"/>
            <a:ext cx="1874520" cy="1179576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34C24-B0DC-8124-2847-819E4DDBB1A3}"/>
              </a:ext>
            </a:extLst>
          </p:cNvPr>
          <p:cNvCxnSpPr>
            <a:cxnSpLocks/>
          </p:cNvCxnSpPr>
          <p:nvPr/>
        </p:nvCxnSpPr>
        <p:spPr>
          <a:xfrm flipH="1">
            <a:off x="5532120" y="128016"/>
            <a:ext cx="2450592" cy="1179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F436E-5B15-3CE2-5E96-56DC286FF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0" y="1307592"/>
            <a:ext cx="4800050" cy="48554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77C7FF-3CA2-23F5-8460-783172C2CF2B}"/>
              </a:ext>
            </a:extLst>
          </p:cNvPr>
          <p:cNvCxnSpPr>
            <a:cxnSpLocks/>
          </p:cNvCxnSpPr>
          <p:nvPr/>
        </p:nvCxnSpPr>
        <p:spPr>
          <a:xfrm flipH="1">
            <a:off x="5532120" y="1307592"/>
            <a:ext cx="2450592" cy="4855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C78407-3E42-F7E9-C1D8-DB7325059172}"/>
              </a:ext>
            </a:extLst>
          </p:cNvPr>
          <p:cNvSpPr txBox="1"/>
          <p:nvPr/>
        </p:nvSpPr>
        <p:spPr>
          <a:xfrm>
            <a:off x="1773936" y="6304895"/>
            <a:ext cx="755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Actual Evapotranspiration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Raster Stacked  Image 01 to 15 January 2023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57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43A4E1-18E7-848F-6DFD-25DA9B11C37B}"/>
              </a:ext>
            </a:extLst>
          </p:cNvPr>
          <p:cNvSpPr txBox="1"/>
          <p:nvPr/>
        </p:nvSpPr>
        <p:spPr>
          <a:xfrm>
            <a:off x="633222" y="519422"/>
            <a:ext cx="563041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Gap Filling  Methods:-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F6D8A-1DAE-97C7-AE93-4C5E2CDFC799}"/>
              </a:ext>
            </a:extLst>
          </p:cNvPr>
          <p:cNvSpPr txBox="1"/>
          <p:nvPr/>
        </p:nvSpPr>
        <p:spPr>
          <a:xfrm>
            <a:off x="751332" y="1242567"/>
            <a:ext cx="10689336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Savitzky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Golay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smoothing the temporal data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degree polynomial with Different window sizes. (moving average)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i-FI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</a:t>
            </a:r>
            <a:r>
              <a:rPr lang="fi-FI" baseline="-250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 </a:t>
            </a:r>
            <a:r>
              <a:rPr lang="fi-FI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= 1/3 * (Y</a:t>
            </a:r>
            <a:r>
              <a:rPr lang="fi-FI" baseline="-250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i-1</a:t>
            </a:r>
            <a:r>
              <a:rPr lang="fi-FI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Y</a:t>
            </a:r>
            <a:r>
              <a:rPr lang="fi-FI" baseline="-250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 </a:t>
            </a:r>
            <a:r>
              <a:rPr lang="fi-FI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+Y</a:t>
            </a:r>
            <a:r>
              <a:rPr lang="fi-FI" baseline="-250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i+1</a:t>
            </a:r>
            <a:r>
              <a:rPr lang="fi-FI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2D3A-D36D-3EAF-9E5B-7459C9912418}"/>
              </a:ext>
            </a:extLst>
          </p:cNvPr>
          <p:cNvSpPr txBox="1"/>
          <p:nvPr/>
        </p:nvSpPr>
        <p:spPr>
          <a:xfrm>
            <a:off x="751332" y="2823769"/>
            <a:ext cx="10689336" cy="221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 Average of time series data (custom approach) 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Identify pixels with 0 or non-positive values in each band.</a:t>
            </a: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Search the positive values for the same pixel in other bands.</a:t>
            </a: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Calculate the average of only available positive value pixels.</a:t>
            </a: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Assign the average value to pixels with non-positive or 0 values.</a:t>
            </a:r>
            <a:endParaRPr lang="en-US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EAF0D-2058-67EA-FC4E-FF986F78D7AF}"/>
              </a:ext>
            </a:extLst>
          </p:cNvPr>
          <p:cNvSpPr txBox="1"/>
          <p:nvPr/>
        </p:nvSpPr>
        <p:spPr>
          <a:xfrm>
            <a:off x="751332" y="5041492"/>
            <a:ext cx="10689336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 15 Day Max Value Composite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15 Day Max Value Composite</a:t>
            </a:r>
          </a:p>
          <a:p>
            <a:pPr lvl="1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1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1827D7-F008-568D-5CD9-C353F81CA613}"/>
              </a:ext>
            </a:extLst>
          </p:cNvPr>
          <p:cNvSpPr txBox="1"/>
          <p:nvPr/>
        </p:nvSpPr>
        <p:spPr>
          <a:xfrm>
            <a:off x="509778" y="323160"/>
            <a:ext cx="489889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Savitzky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Gaolay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(PD-0, W-13)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78407-3E42-F7E9-C1D8-DB7325059172}"/>
              </a:ext>
            </a:extLst>
          </p:cNvPr>
          <p:cNvSpPr txBox="1"/>
          <p:nvPr/>
        </p:nvSpPr>
        <p:spPr>
          <a:xfrm>
            <a:off x="1773936" y="6304895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 –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Golay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filter effect on Actual Evapotranspiration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Raster Stacked  Image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C133D-3FFA-F529-B99D-2190E1E8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26" y="274320"/>
            <a:ext cx="5340096" cy="5852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61F8F1-E4C4-84A5-E228-8E03E55B9CDD}"/>
              </a:ext>
            </a:extLst>
          </p:cNvPr>
          <p:cNvSpPr/>
          <p:nvPr/>
        </p:nvSpPr>
        <p:spPr>
          <a:xfrm>
            <a:off x="8083296" y="310896"/>
            <a:ext cx="1801368" cy="114300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86506-BFE7-A744-7390-C3CD11015E61}"/>
              </a:ext>
            </a:extLst>
          </p:cNvPr>
          <p:cNvCxnSpPr>
            <a:cxnSpLocks/>
          </p:cNvCxnSpPr>
          <p:nvPr/>
        </p:nvCxnSpPr>
        <p:spPr>
          <a:xfrm flipH="1">
            <a:off x="5553837" y="274320"/>
            <a:ext cx="2529459" cy="10332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6659FD-78A7-DD02-30FD-CEC2137B3244}"/>
              </a:ext>
            </a:extLst>
          </p:cNvPr>
          <p:cNvCxnSpPr>
            <a:cxnSpLocks/>
          </p:cNvCxnSpPr>
          <p:nvPr/>
        </p:nvCxnSpPr>
        <p:spPr>
          <a:xfrm flipH="1">
            <a:off x="5553837" y="1490472"/>
            <a:ext cx="2529459" cy="459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36552-294C-22FA-C3D9-D4E704A7E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0" y="1307592"/>
            <a:ext cx="4898897" cy="4782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470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1628</Words>
  <Application>Microsoft Office PowerPoint</Application>
  <PresentationFormat>Widescreen</PresentationFormat>
  <Paragraphs>194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Blackadder ITC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 of Max Value Composite Method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 Pawar</dc:creator>
  <cp:lastModifiedBy>Abhi Pawar</cp:lastModifiedBy>
  <cp:revision>76</cp:revision>
  <dcterms:created xsi:type="dcterms:W3CDTF">2023-09-19T13:25:17Z</dcterms:created>
  <dcterms:modified xsi:type="dcterms:W3CDTF">2024-04-15T08:08:32Z</dcterms:modified>
</cp:coreProperties>
</file>